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14"/>
  </p:notesMasterIdLst>
  <p:sldIdLst>
    <p:sldId id="256" r:id="rId2"/>
    <p:sldId id="257" r:id="rId3"/>
    <p:sldId id="261" r:id="rId4"/>
    <p:sldId id="260" r:id="rId5"/>
    <p:sldId id="258" r:id="rId6"/>
    <p:sldId id="262" r:id="rId7"/>
    <p:sldId id="263" r:id="rId8"/>
    <p:sldId id="259" r:id="rId9"/>
    <p:sldId id="264" r:id="rId10"/>
    <p:sldId id="265" r:id="rId11"/>
    <p:sldId id="266" r:id="rId12"/>
    <p:sldId id="26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8C6AA1-BAA0-46D0-842C-4304773765E5}" type="datetimeFigureOut">
              <a:rPr lang="el-GR" smtClean="0"/>
              <a:pPr/>
              <a:t>7/11/2014</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395B33-1006-4201-BCD0-61482FD9999C}"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85395B33-1006-4201-BCD0-61482FD9999C}" type="slidenum">
              <a:rPr lang="el-GR" smtClean="0"/>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85395B33-1006-4201-BCD0-61482FD9999C}" type="slidenum">
              <a:rPr lang="el-GR" smtClean="0"/>
              <a:pPr/>
              <a:t>10</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85395B33-1006-4201-BCD0-61482FD9999C}" type="slidenum">
              <a:rPr lang="el-GR" smtClean="0"/>
              <a:pPr/>
              <a:t>11</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85395B33-1006-4201-BCD0-61482FD9999C}" type="slidenum">
              <a:rPr lang="el-GR" smtClean="0"/>
              <a:pPr/>
              <a:t>12</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85395B33-1006-4201-BCD0-61482FD9999C}" type="slidenum">
              <a:rPr lang="el-GR" smtClean="0"/>
              <a:pPr/>
              <a:t>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85395B33-1006-4201-BCD0-61482FD9999C}" type="slidenum">
              <a:rPr lang="el-GR" smtClean="0"/>
              <a:pPr/>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85395B33-1006-4201-BCD0-61482FD9999C}" type="slidenum">
              <a:rPr lang="el-GR" smtClean="0"/>
              <a:pPr/>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85395B33-1006-4201-BCD0-61482FD9999C}" type="slidenum">
              <a:rPr lang="el-GR" smtClean="0"/>
              <a:pPr/>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85395B33-1006-4201-BCD0-61482FD9999C}" type="slidenum">
              <a:rPr lang="el-GR" smtClean="0"/>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85395B33-1006-4201-BCD0-61482FD9999C}" type="slidenum">
              <a:rPr lang="el-GR" smtClean="0"/>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85395B33-1006-4201-BCD0-61482FD9999C}" type="slidenum">
              <a:rPr lang="el-GR" smtClean="0"/>
              <a:pPr/>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85395B33-1006-4201-BCD0-61482FD9999C}" type="slidenum">
              <a:rPr lang="el-GR" smtClean="0"/>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E4BA5DA9-5FD1-4D3C-B6B1-9A6B551D2427}" type="datetimeFigureOut">
              <a:rPr lang="el-GR" smtClean="0"/>
              <a:pPr/>
              <a:t>7/11/2014</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2143ABD9-DC70-4A85-BD23-1A6FD0D0734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4BA5DA9-5FD1-4D3C-B6B1-9A6B551D2427}" type="datetimeFigureOut">
              <a:rPr lang="el-GR" smtClean="0"/>
              <a:pPr/>
              <a:t>7/11/2014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2143ABD9-DC70-4A85-BD23-1A6FD0D0734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4BA5DA9-5FD1-4D3C-B6B1-9A6B551D2427}" type="datetimeFigureOut">
              <a:rPr lang="el-GR" smtClean="0"/>
              <a:pPr/>
              <a:t>7/11/2014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2143ABD9-DC70-4A85-BD23-1A6FD0D0734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4BA5DA9-5FD1-4D3C-B6B1-9A6B551D2427}" type="datetimeFigureOut">
              <a:rPr lang="el-GR" smtClean="0"/>
              <a:pPr/>
              <a:t>7/11/2014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2143ABD9-DC70-4A85-BD23-1A6FD0D07347}" type="slidenum">
              <a:rPr lang="el-GR" smtClean="0"/>
              <a:pPr/>
              <a:t>‹#›</a:t>
            </a:fld>
            <a:endParaRPr lang="el-G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E4BA5DA9-5FD1-4D3C-B6B1-9A6B551D2427}" type="datetimeFigureOut">
              <a:rPr lang="el-GR" smtClean="0"/>
              <a:pPr/>
              <a:t>7/11/2014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2143ABD9-DC70-4A85-BD23-1A6FD0D07347}" type="slidenum">
              <a:rPr lang="el-GR" smtClean="0"/>
              <a:pPr/>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E4BA5DA9-5FD1-4D3C-B6B1-9A6B551D2427}" type="datetimeFigureOut">
              <a:rPr lang="el-GR" smtClean="0"/>
              <a:pPr/>
              <a:t>7/11/2014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2143ABD9-DC70-4A85-BD23-1A6FD0D07347}" type="slidenum">
              <a:rPr lang="el-GR" smtClean="0"/>
              <a:pPr/>
              <a:t>‹#›</a:t>
            </a:fld>
            <a:endParaRPr lang="el-G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E4BA5DA9-5FD1-4D3C-B6B1-9A6B551D2427}" type="datetimeFigureOut">
              <a:rPr lang="el-GR" smtClean="0"/>
              <a:pPr/>
              <a:t>7/11/2014</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2143ABD9-DC70-4A85-BD23-1A6FD0D07347}"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E4BA5DA9-5FD1-4D3C-B6B1-9A6B551D2427}" type="datetimeFigureOut">
              <a:rPr lang="el-GR" smtClean="0"/>
              <a:pPr/>
              <a:t>7/11/2014</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2143ABD9-DC70-4A85-BD23-1A6FD0D07347}" type="slidenum">
              <a:rPr lang="el-GR" smtClean="0"/>
              <a:pPr/>
              <a:t>‹#›</a:t>
            </a:fld>
            <a:endParaRPr lang="el-G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E4BA5DA9-5FD1-4D3C-B6B1-9A6B551D2427}" type="datetimeFigureOut">
              <a:rPr lang="el-GR" smtClean="0"/>
              <a:pPr/>
              <a:t>7/11/2014</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2143ABD9-DC70-4A85-BD23-1A6FD0D0734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E4BA5DA9-5FD1-4D3C-B6B1-9A6B551D2427}" type="datetimeFigureOut">
              <a:rPr lang="el-GR" smtClean="0"/>
              <a:pPr/>
              <a:t>7/11/2014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2143ABD9-DC70-4A85-BD23-1A6FD0D07347}"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E4BA5DA9-5FD1-4D3C-B6B1-9A6B551D2427}" type="datetimeFigureOut">
              <a:rPr lang="el-GR" smtClean="0"/>
              <a:pPr/>
              <a:t>7/11/2014</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2143ABD9-DC70-4A85-BD23-1A6FD0D07347}" type="slidenum">
              <a:rPr lang="el-GR" smtClean="0"/>
              <a:pPr/>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4BA5DA9-5FD1-4D3C-B6B1-9A6B551D2427}" type="datetimeFigureOut">
              <a:rPr lang="el-GR" smtClean="0"/>
              <a:pPr/>
              <a:t>7/11/2014</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143ABD9-DC70-4A85-BD23-1A6FD0D0734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pPr algn="ctr"/>
            <a:r>
              <a:rPr lang="el-GR" dirty="0" smtClean="0"/>
              <a:t/>
            </a:r>
            <a:br>
              <a:rPr lang="el-GR" dirty="0" smtClean="0"/>
            </a:br>
            <a:endParaRPr lang="el-GR" dirty="0"/>
          </a:p>
        </p:txBody>
      </p:sp>
      <p:sp>
        <p:nvSpPr>
          <p:cNvPr id="3" name="2 - Υπότιτλος"/>
          <p:cNvSpPr>
            <a:spLocks noGrp="1"/>
          </p:cNvSpPr>
          <p:nvPr>
            <p:ph type="subTitle" idx="1"/>
          </p:nvPr>
        </p:nvSpPr>
        <p:spPr/>
        <p:txBody>
          <a:bodyPr/>
          <a:lstStyle/>
          <a:p>
            <a:pPr algn="ctr"/>
            <a:r>
              <a:rPr lang="el-GR" u="sng" dirty="0" smtClean="0">
                <a:effectLst>
                  <a:outerShdw blurRad="38100" dist="38100" dir="2700000" algn="tl">
                    <a:srgbClr val="000000">
                      <a:alpha val="43137"/>
                    </a:srgbClr>
                  </a:outerShdw>
                </a:effectLst>
              </a:rPr>
              <a:t>ΟΛΟΚΛΗΡΩΜΕΝΟ </a:t>
            </a:r>
            <a:r>
              <a:rPr lang="el-GR" u="sng" dirty="0" smtClean="0">
                <a:effectLst>
                  <a:outerShdw blurRad="38100" dist="38100" dir="2700000" algn="tl">
                    <a:srgbClr val="000000">
                      <a:alpha val="43137"/>
                    </a:srgbClr>
                  </a:outerShdw>
                </a:effectLst>
              </a:rPr>
              <a:t>ΠΛΑΙΣΙΟ </a:t>
            </a:r>
            <a:r>
              <a:rPr lang="el-GR" u="sng" dirty="0" smtClean="0">
                <a:effectLst>
                  <a:outerShdw blurRad="38100" dist="38100" dir="2700000" algn="tl">
                    <a:srgbClr val="000000">
                      <a:alpha val="43137"/>
                    </a:srgbClr>
                  </a:outerShdw>
                </a:effectLst>
              </a:rPr>
              <a:t>ΔΡΑΣΗΣ</a:t>
            </a:r>
          </a:p>
          <a:p>
            <a:pPr algn="ctr"/>
            <a:r>
              <a:rPr lang="el-GR" dirty="0" smtClean="0">
                <a:effectLst>
                  <a:outerShdw blurRad="38100" dist="38100" dir="2700000" algn="tl">
                    <a:srgbClr val="000000">
                      <a:alpha val="43137"/>
                    </a:srgbClr>
                  </a:outerShdw>
                </a:effectLst>
              </a:rPr>
              <a:t>Αγγελική Βογιατζή </a:t>
            </a:r>
            <a:endParaRPr lang="el-GR"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79512" y="1481328"/>
            <a:ext cx="8784976" cy="4525963"/>
          </a:xfrm>
        </p:spPr>
        <p:txBody>
          <a:bodyPr>
            <a:normAutofit/>
          </a:bodyPr>
          <a:lstStyle/>
          <a:p>
            <a:r>
              <a:rPr lang="el-GR" sz="2400" u="sng" dirty="0" smtClean="0"/>
              <a:t>Τεκμαρτή Στοχοθεσία </a:t>
            </a:r>
            <a:r>
              <a:rPr lang="el-GR" sz="2600" dirty="0" smtClean="0">
                <a:latin typeface="Calibri" pitchFamily="34" charset="0"/>
              </a:rPr>
              <a:t>:«για όσο χρόνο καθυστερεί η αποστολή του Ο.Π.Δ. ή των επιμέρους μερών ή στοιχείων του, καθώς και η διόρθωση αυτών, ως μηνιαίοι στόχοι εκτέλεσης του προϋπολογισμού του υπόχρεου φορέα τεκμαίρονται τα ποσά που προκύπτουν από αυτόν με βάση τη χρονική πορεία εκτέλεσης του προϋπολογισμού του προηγούμενου οικονομικού έτους, σε συνδυασμό με την αρχή της ισοσκέλισης αυτού. Ελλείψει εγγραφών κατά το προηγούμενο οικονομικό έτος, ως μηνιαίοι στόχοι τεκμαίρονται τα δωδεκατημόρια των ετήσιων προϋπολογισθέντων ποσών.»</a:t>
            </a:r>
          </a:p>
          <a:p>
            <a:endParaRPr lang="el-GR" sz="2600" dirty="0">
              <a:latin typeface="Calibri" pitchFamily="34" charset="0"/>
            </a:endParaRPr>
          </a:p>
        </p:txBody>
      </p:sp>
      <p:sp>
        <p:nvSpPr>
          <p:cNvPr id="3" name="2 - Τίτλος"/>
          <p:cNvSpPr>
            <a:spLocks noGrp="1"/>
          </p:cNvSpPr>
          <p:nvPr>
            <p:ph type="title"/>
          </p:nvPr>
        </p:nvSpPr>
        <p:spPr>
          <a:xfrm>
            <a:off x="457200" y="274638"/>
            <a:ext cx="8229600" cy="994122"/>
          </a:xfrm>
        </p:spPr>
        <p:txBody>
          <a:bodyPr>
            <a:normAutofit fontScale="90000"/>
          </a:bodyPr>
          <a:lstStyle/>
          <a:p>
            <a:r>
              <a:rPr lang="el-GR" sz="2700" cap="small" dirty="0" smtClean="0"/>
              <a:t/>
            </a:r>
            <a:br>
              <a:rPr lang="el-GR" sz="2700" cap="small" dirty="0" smtClean="0"/>
            </a:br>
            <a:r>
              <a:rPr lang="el-GR" sz="3100" cap="small" dirty="0" smtClean="0"/>
              <a:t>Στ. </a:t>
            </a:r>
            <a:r>
              <a:rPr lang="el-GR" sz="3100" dirty="0" smtClean="0"/>
              <a:t>Τεκμαρτή Στοχοθεσία -Κυρώσεις   Ο.Τ.Α -Συμμόρφωση</a:t>
            </a: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323528" y="404664"/>
            <a:ext cx="8820472" cy="5602627"/>
          </a:xfrm>
        </p:spPr>
        <p:txBody>
          <a:bodyPr>
            <a:normAutofit lnSpcReduction="10000"/>
          </a:bodyPr>
          <a:lstStyle/>
          <a:p>
            <a:pPr>
              <a:buNone/>
            </a:pPr>
            <a:r>
              <a:rPr lang="el-GR" sz="2400" u="sng" dirty="0" smtClean="0">
                <a:latin typeface="Calibri" pitchFamily="34" charset="0"/>
              </a:rPr>
              <a:t>Κυρώσεις</a:t>
            </a:r>
            <a:r>
              <a:rPr lang="el-GR" sz="2400" dirty="0" smtClean="0">
                <a:latin typeface="Calibri" pitchFamily="34" charset="0"/>
              </a:rPr>
              <a:t>:</a:t>
            </a:r>
          </a:p>
          <a:p>
            <a:r>
              <a:rPr lang="el-GR" sz="2400" smtClean="0">
                <a:latin typeface="Calibri" pitchFamily="34" charset="0"/>
              </a:rPr>
              <a:t>Σε περίπτωση που δεν αποσταλεί το ΟΠΔ: επιβάλλεται παρακράτηση </a:t>
            </a:r>
            <a:r>
              <a:rPr lang="el-GR" sz="2400" dirty="0" smtClean="0">
                <a:latin typeface="Calibri" pitchFamily="34" charset="0"/>
              </a:rPr>
              <a:t>και μη απόδοση μέρους ή του συνόλου της μηνιαίας τακτικής επιχορήγησης του Ο.Τ.Α. από τους Κεντρικούς Αυτοτελείς Πόρους (Κ.Α.Π.)</a:t>
            </a:r>
          </a:p>
          <a:p>
            <a:r>
              <a:rPr lang="el-GR" sz="2400" dirty="0" smtClean="0">
                <a:latin typeface="Calibri" pitchFamily="34" charset="0"/>
              </a:rPr>
              <a:t>Εάν υπάρχει απόκλιση από τους τριμηνιαίους δημοσιονομικούς στόχους του Ο.Π.Δ. άνω του δέκα τοις εκατό (10%), το Παρατηρητήριο εισηγείται μεθόδους για την διόρθωση της απόκλισης και  ενημερώνει εντός ενός μηνός από τη λήξη του τριμήνου τον Ο.Τ.Α., την αρμόδια υπηρεσία  της Αποκεντρωμένη Διοίκησης και το Υπουργείο Εσωτερικών. </a:t>
            </a:r>
          </a:p>
          <a:p>
            <a:r>
              <a:rPr lang="el-GR" sz="2400" dirty="0" smtClean="0">
                <a:latin typeface="Calibri" pitchFamily="34" charset="0"/>
              </a:rPr>
              <a:t>Εφόσον η εκτέλεση του προϋπολογισμού του Ο.Τ.Α. εξακολουθεί να παρουσιάζει για δύο συνεχόμενα τρίμηνα απόκλιση από τους στόχους  και διαπιστωθεί ότι δεν έχουν ληφθεί τα προσήκοντα μέτρα, ο Ο.Τ.Α. υπάγεται υποχρεωτικά </a:t>
            </a:r>
            <a:r>
              <a:rPr lang="el-GR" sz="2400" u="sng" dirty="0" smtClean="0">
                <a:latin typeface="Calibri" pitchFamily="34" charset="0"/>
              </a:rPr>
              <a:t>σε Πρόγραμμα Εξυγίανσης.</a:t>
            </a:r>
            <a:endParaRPr lang="el-GR" sz="2400" u="sng" dirty="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buNone/>
            </a:pPr>
            <a:r>
              <a:rPr lang="el-GR" dirty="0" smtClean="0"/>
              <a:t>Ευχαριστούμε για την προσοχή σας</a:t>
            </a:r>
          </a:p>
          <a:p>
            <a:endParaRPr lang="el-GR" dirty="0" smtClean="0"/>
          </a:p>
          <a:p>
            <a:endParaRPr lang="el-GR" dirty="0"/>
          </a:p>
        </p:txBody>
      </p:sp>
      <p:sp>
        <p:nvSpPr>
          <p:cNvPr id="5" name="4 - Βέλος προς τα κάτω"/>
          <p:cNvSpPr/>
          <p:nvPr/>
        </p:nvSpPr>
        <p:spPr>
          <a:xfrm rot="7806654">
            <a:off x="4788024" y="2492896"/>
            <a:ext cx="484632"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rot="13255065">
            <a:off x="5546910" y="2342087"/>
            <a:ext cx="484632" cy="1080120"/>
          </a:xfrm>
          <a:prstGeom prst="downArrow">
            <a:avLst>
              <a:gd name="adj1" fmla="val 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22114"/>
          </a:xfrm>
        </p:spPr>
        <p:txBody>
          <a:bodyPr>
            <a:normAutofit/>
          </a:bodyPr>
          <a:lstStyle/>
          <a:p>
            <a:r>
              <a:rPr lang="el-GR" sz="2800" dirty="0" smtClean="0"/>
              <a:t>Α. Βασικό Θεσμικό Πλαίσιο</a:t>
            </a:r>
            <a:endParaRPr lang="el-GR" sz="2800" dirty="0"/>
          </a:p>
        </p:txBody>
      </p:sp>
      <p:sp>
        <p:nvSpPr>
          <p:cNvPr id="4" name="3 - Θέση περιεχομένου"/>
          <p:cNvSpPr>
            <a:spLocks noGrp="1"/>
          </p:cNvSpPr>
          <p:nvPr>
            <p:ph idx="1"/>
          </p:nvPr>
        </p:nvSpPr>
        <p:spPr>
          <a:xfrm>
            <a:off x="395536" y="1052736"/>
            <a:ext cx="8424936" cy="4954555"/>
          </a:xfrm>
        </p:spPr>
        <p:txBody>
          <a:bodyPr>
            <a:normAutofit/>
          </a:bodyPr>
          <a:lstStyle/>
          <a:p>
            <a:pPr algn="just"/>
            <a:r>
              <a:rPr lang="el-GR" sz="2400" dirty="0" smtClean="0">
                <a:latin typeface="Calibri" pitchFamily="34" charset="0"/>
              </a:rPr>
              <a:t>Ν.4111/2013: άρθρο 4 «Παρατηρητήριο Οικονομικής Αυτοτέλειας των ΟΤΑ», όπως τροποποιήθηκε με το άρθρο 76 Ν.4172/2013 &amp; με την παρ. 1 </a:t>
            </a:r>
            <a:r>
              <a:rPr lang="el-GR" sz="2400" dirty="0" err="1" smtClean="0">
                <a:latin typeface="Calibri" pitchFamily="34" charset="0"/>
              </a:rPr>
              <a:t>εδ</a:t>
            </a:r>
            <a:r>
              <a:rPr lang="el-GR" sz="2400" dirty="0" smtClean="0">
                <a:latin typeface="Calibri" pitchFamily="34" charset="0"/>
              </a:rPr>
              <a:t>. β του άρθρου 177 Ν.4270/2014.</a:t>
            </a:r>
          </a:p>
          <a:p>
            <a:pPr algn="just"/>
            <a:r>
              <a:rPr lang="el-GR" sz="2400" dirty="0" smtClean="0">
                <a:latin typeface="Calibri" pitchFamily="34" charset="0"/>
              </a:rPr>
              <a:t>Η αριθμ 7261/2013  ΚΥΑ, «Καθορισμός διαδικασιών και Κριτηρίων, για την παρακολούθηση του Ολοκληρωμένου </a:t>
            </a:r>
            <a:r>
              <a:rPr lang="el-GR" sz="2400" dirty="0" smtClean="0">
                <a:latin typeface="Calibri" pitchFamily="34" charset="0"/>
              </a:rPr>
              <a:t>Πλαισίου </a:t>
            </a:r>
            <a:r>
              <a:rPr lang="el-GR" sz="2400" dirty="0" smtClean="0">
                <a:latin typeface="Calibri" pitchFamily="34" charset="0"/>
              </a:rPr>
              <a:t>Δράσης και την εφαρμογή του Προγράμματος Εξυγίανσης από το Παρατηρητήριο..» όπως συμπληρώθηκε με την αριθμ. 30040/2013 ΚΥΑ, και τροποποιήθηκε με την </a:t>
            </a:r>
            <a:r>
              <a:rPr lang="el-GR" sz="2400" dirty="0" err="1" smtClean="0">
                <a:latin typeface="Calibri" pitchFamily="34" charset="0"/>
              </a:rPr>
              <a:t>αριθμ</a:t>
            </a:r>
            <a:r>
              <a:rPr lang="el-GR" sz="2400" dirty="0" smtClean="0">
                <a:latin typeface="Calibri" pitchFamily="34" charset="0"/>
              </a:rPr>
              <a:t>. 41273/2013 ΚΥΑ. </a:t>
            </a:r>
            <a:endParaRPr lang="el-GR" sz="2400" dirty="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196752"/>
            <a:ext cx="8229600" cy="4810539"/>
          </a:xfrm>
        </p:spPr>
        <p:txBody>
          <a:bodyPr>
            <a:normAutofit/>
          </a:bodyPr>
          <a:lstStyle/>
          <a:p>
            <a:pPr algn="just"/>
            <a:r>
              <a:rPr lang="el-GR" sz="2400" dirty="0" smtClean="0">
                <a:latin typeface="Calibri" pitchFamily="34" charset="0"/>
              </a:rPr>
              <a:t>Μεσοπρόθεσμο Πλαίσιο Δημοσιονομικής Στρατηγικής 2013 – 2016 :   θεσμοθετείται ο μηχανισμός παρακολούθησης των προϋπολογισμών ΟΤΑ </a:t>
            </a:r>
            <a:r>
              <a:rPr lang="el-GR" sz="2400" dirty="0" err="1" smtClean="0">
                <a:latin typeface="Calibri" pitchFamily="34" charset="0"/>
              </a:rPr>
              <a:t>α΄</a:t>
            </a:r>
            <a:r>
              <a:rPr lang="el-GR" sz="2400" dirty="0" smtClean="0">
                <a:latin typeface="Calibri" pitchFamily="34" charset="0"/>
              </a:rPr>
              <a:t> βαθμού για τη δημιουργία συνθηκών δημοσιονομικής σταθερότητας.</a:t>
            </a:r>
          </a:p>
          <a:p>
            <a:pPr algn="just">
              <a:buNone/>
            </a:pPr>
            <a:endParaRPr lang="el-GR" sz="2400" dirty="0" smtClean="0">
              <a:latin typeface="Calibri" pitchFamily="34" charset="0"/>
            </a:endParaRPr>
          </a:p>
          <a:p>
            <a:pPr algn="just"/>
            <a:r>
              <a:rPr lang="el-GR" sz="2400" dirty="0" smtClean="0">
                <a:latin typeface="Calibri" pitchFamily="34" charset="0"/>
              </a:rPr>
              <a:t>Παρατηρητήριο Οικονομικής Αυτοτέλειας των ΟΤΑ, στο εφεξής «Παρατηρητήριο»   συνεχή παρακολούθηση της εκτέλεσης του  Προϋπολογισμού των ΟΤΑ και των Νομικών τους Προσώπων  συμμόρφωσή των Δήμων με τους δημοσιονομικούς κανόνες (</a:t>
            </a:r>
            <a:r>
              <a:rPr lang="el-GR" sz="1800" dirty="0" smtClean="0">
                <a:latin typeface="Calibri" pitchFamily="34" charset="0"/>
              </a:rPr>
              <a:t>άρθρο 27 του Ν. 4270/2014 </a:t>
            </a:r>
            <a:r>
              <a:rPr lang="el-GR" sz="2400" dirty="0" smtClean="0">
                <a:latin typeface="Calibri" pitchFamily="34" charset="0"/>
              </a:rPr>
              <a:t>)</a:t>
            </a:r>
            <a:endParaRPr lang="el-GR" sz="2400" dirty="0">
              <a:latin typeface="Calibri" pitchFamily="34" charset="0"/>
            </a:endParaRPr>
          </a:p>
        </p:txBody>
      </p:sp>
      <p:sp>
        <p:nvSpPr>
          <p:cNvPr id="3" name="2 - Τίτλος"/>
          <p:cNvSpPr>
            <a:spLocks noGrp="1"/>
          </p:cNvSpPr>
          <p:nvPr>
            <p:ph type="title"/>
          </p:nvPr>
        </p:nvSpPr>
        <p:spPr/>
        <p:txBody>
          <a:bodyPr/>
          <a:lstStyle/>
          <a:p>
            <a:r>
              <a:rPr lang="el-GR" sz="2800" dirty="0" smtClean="0"/>
              <a:t>Β</a:t>
            </a:r>
            <a:r>
              <a:rPr lang="el-GR" dirty="0" smtClean="0"/>
              <a:t>. </a:t>
            </a:r>
            <a:r>
              <a:rPr lang="el-GR" sz="2800" dirty="0" smtClean="0"/>
              <a:t>Εισαγωγή</a:t>
            </a:r>
            <a:endParaRPr lang="el-GR" sz="2800" dirty="0"/>
          </a:p>
        </p:txBody>
      </p:sp>
      <p:sp>
        <p:nvSpPr>
          <p:cNvPr id="4" name="3 - Δεξιό βέλος"/>
          <p:cNvSpPr/>
          <p:nvPr/>
        </p:nvSpPr>
        <p:spPr>
          <a:xfrm>
            <a:off x="1691680" y="1700808"/>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5" name="4 - Δεξιό βέλος"/>
          <p:cNvSpPr/>
          <p:nvPr/>
        </p:nvSpPr>
        <p:spPr>
          <a:xfrm>
            <a:off x="4355976" y="3645024"/>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6" name="5 - Δεξιό βέλος"/>
          <p:cNvSpPr/>
          <p:nvPr/>
        </p:nvSpPr>
        <p:spPr>
          <a:xfrm>
            <a:off x="3275856" y="4365104"/>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51520" y="1052736"/>
            <a:ext cx="8640960" cy="4954555"/>
          </a:xfrm>
        </p:spPr>
        <p:txBody>
          <a:bodyPr>
            <a:normAutofit/>
          </a:bodyPr>
          <a:lstStyle/>
          <a:p>
            <a:pPr algn="just">
              <a:buNone/>
            </a:pPr>
            <a:r>
              <a:rPr lang="el-GR" sz="2400" dirty="0" smtClean="0">
                <a:latin typeface="Calibri" pitchFamily="34" charset="0"/>
              </a:rPr>
              <a:t>Το ΟΠΔ: </a:t>
            </a:r>
          </a:p>
          <a:p>
            <a:r>
              <a:rPr lang="el-GR" sz="2400" dirty="0" smtClean="0">
                <a:latin typeface="Calibri" pitchFamily="34" charset="0"/>
              </a:rPr>
              <a:t>αποτελεί την οικονομική στοχοθεσία του Δήμου</a:t>
            </a:r>
          </a:p>
          <a:p>
            <a:r>
              <a:rPr lang="el-GR" sz="2400" dirty="0" smtClean="0">
                <a:latin typeface="Calibri" pitchFamily="34" charset="0"/>
              </a:rPr>
              <a:t>συνοψίζει τα στοιχεία του ετήσιου προϋπολογισμού και την πορεία εκτέλεσης αυτού κατά την διάρκεια του οικονομικού έτους </a:t>
            </a:r>
          </a:p>
          <a:p>
            <a:r>
              <a:rPr lang="el-GR" sz="2400" dirty="0" smtClean="0">
                <a:latin typeface="Calibri" pitchFamily="34" charset="0"/>
              </a:rPr>
              <a:t>αποτυπώνει το οικονομικό αποτέλεσμα και τις απλήρωτες υποχρεώσεις</a:t>
            </a:r>
          </a:p>
          <a:p>
            <a:r>
              <a:rPr lang="el-GR" sz="2400" dirty="0" smtClean="0">
                <a:latin typeface="Calibri" pitchFamily="34" charset="0"/>
              </a:rPr>
              <a:t>αποτελείται από τον Πίνακα Στοχοθεσίας των οικονομικών αποτελεσμάτων των  Δήμων και Νομικών Προσώπων Δημοσίου και Ιδιωτικού Δικαίου, που είναι ενταγμένοι στο Μητρώο Φορέων Γενικής Κυβέρνησης (ΜΓΦΚ)</a:t>
            </a:r>
            <a:endParaRPr lang="el-GR" sz="2400" dirty="0">
              <a:latin typeface="Calibri" pitchFamily="34" charset="0"/>
            </a:endParaRPr>
          </a:p>
        </p:txBody>
      </p:sp>
      <p:sp>
        <p:nvSpPr>
          <p:cNvPr id="3" name="2 - Τίτλος"/>
          <p:cNvSpPr>
            <a:spLocks noGrp="1"/>
          </p:cNvSpPr>
          <p:nvPr>
            <p:ph type="title"/>
          </p:nvPr>
        </p:nvSpPr>
        <p:spPr>
          <a:xfrm>
            <a:off x="457200" y="274638"/>
            <a:ext cx="8229600" cy="922114"/>
          </a:xfrm>
        </p:spPr>
        <p:txBody>
          <a:bodyPr>
            <a:normAutofit/>
          </a:bodyPr>
          <a:lstStyle/>
          <a:p>
            <a:r>
              <a:rPr lang="el-GR" sz="2400" dirty="0" smtClean="0"/>
              <a:t>Γ. </a:t>
            </a:r>
            <a:r>
              <a:rPr lang="el-GR" sz="2800" dirty="0" smtClean="0"/>
              <a:t>Ολοκληρωμένο</a:t>
            </a:r>
            <a:r>
              <a:rPr lang="el-GR" sz="2400" dirty="0" smtClean="0"/>
              <a:t> </a:t>
            </a:r>
            <a:r>
              <a:rPr lang="el-GR" sz="2400" dirty="0" smtClean="0"/>
              <a:t>Πλαίσιο </a:t>
            </a:r>
            <a:r>
              <a:rPr lang="el-GR" sz="2400" dirty="0" smtClean="0"/>
              <a:t>Δράσης – ΟΠΔ</a:t>
            </a:r>
            <a:br>
              <a:rPr lang="el-GR" sz="2400" dirty="0" smtClean="0"/>
            </a:br>
            <a:endParaRPr lang="el-G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 Τίτλος"/>
          <p:cNvSpPr>
            <a:spLocks noGrp="1"/>
          </p:cNvSpPr>
          <p:nvPr>
            <p:ph idx="1"/>
          </p:nvPr>
        </p:nvSpPr>
        <p:spPr>
          <a:xfrm>
            <a:off x="323528" y="1124744"/>
            <a:ext cx="8362950" cy="5602287"/>
          </a:xfrm>
        </p:spPr>
        <p:txBody>
          <a:bodyPr>
            <a:normAutofit/>
          </a:bodyPr>
          <a:lstStyle/>
          <a:p>
            <a:r>
              <a:rPr lang="el-GR" sz="2400" dirty="0" smtClean="0">
                <a:latin typeface="Calibri" pitchFamily="34" charset="0"/>
              </a:rPr>
              <a:t>περιλαμβάνει την Στοχοθεσία Εσόδων και την Στοχοθεσία Εξόδων σε Ομαδοποιημένους Κωδικούς του Προϋπολογισμού και τους Ετήσιους Στόχους βάσει του εγκεκριμένου προϋπολογισμού</a:t>
            </a:r>
          </a:p>
          <a:p>
            <a:r>
              <a:rPr lang="el-GR" sz="2400" dirty="0" smtClean="0">
                <a:latin typeface="Calibri" pitchFamily="34" charset="0"/>
              </a:rPr>
              <a:t>οι δείκτες αναλύονται ανά μήνα, ανά τρίμηνο, ανά έτος, στο σύνολο των εσόδων ή εξόδων, αντιστοιχισμένων με την πορεία εκτέλεσης του προϋπολογισμού του προηγούμενου έτους</a:t>
            </a:r>
          </a:p>
          <a:p>
            <a:r>
              <a:rPr lang="el-GR" sz="2400" dirty="0" smtClean="0">
                <a:latin typeface="Calibri" pitchFamily="34" charset="0"/>
              </a:rPr>
              <a:t>συντάσσεται από ρεαλιστικούς και αξιόπιστους δείκτες, με βάση την αρχή της ισοσκέλισης του προϋπολογισμού</a:t>
            </a:r>
          </a:p>
          <a:p>
            <a:endParaRPr lang="el-GR" sz="2400" dirty="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052736"/>
            <a:ext cx="8435280" cy="4954555"/>
          </a:xfrm>
        </p:spPr>
        <p:txBody>
          <a:bodyPr>
            <a:normAutofit/>
          </a:bodyPr>
          <a:lstStyle/>
          <a:p>
            <a:r>
              <a:rPr lang="el-GR" sz="2400" dirty="0" smtClean="0">
                <a:latin typeface="Calibri" pitchFamily="34" charset="0"/>
              </a:rPr>
              <a:t>Η ψήφιση του ΟΠΔ διενεργείται σε ειδική συνεδρίαση του Δημοτικού Συμβουλίου, όπως ακριβώς και του Προϋπολογισμού, μετά από σχετική απόφαση της Οικονομικής Επιτροπής</a:t>
            </a:r>
          </a:p>
          <a:p>
            <a:r>
              <a:rPr lang="el-GR" sz="2400" dirty="0" smtClean="0">
                <a:latin typeface="Calibri" pitchFamily="34" charset="0"/>
              </a:rPr>
              <a:t>Ο Πίνακας Στοχοθεσίας των Νομικών Προσώπων συνοδεύεται απαραίτητα από την </a:t>
            </a:r>
            <a:r>
              <a:rPr lang="el-GR" sz="2400" u="sng" dirty="0" smtClean="0">
                <a:latin typeface="Calibri" pitchFamily="34" charset="0"/>
              </a:rPr>
              <a:t>απόφαση του Διοικητικού Συμβουλίου </a:t>
            </a:r>
            <a:r>
              <a:rPr lang="el-GR" sz="2400" dirty="0" smtClean="0">
                <a:latin typeface="Calibri" pitchFamily="34" charset="0"/>
              </a:rPr>
              <a:t>του ΝΠΔΔ και  του ΝΠΙΔ και από την σχετική απόφαση της Οικονομικής Επιτροπής</a:t>
            </a:r>
            <a:endParaRPr lang="el-GR" sz="2400" dirty="0" smtClean="0"/>
          </a:p>
          <a:p>
            <a:r>
              <a:rPr lang="el-GR" sz="2400" dirty="0" smtClean="0">
                <a:latin typeface="Calibri" pitchFamily="34" charset="0"/>
              </a:rPr>
              <a:t>Η απόφαση του Δημοτικού Συμβουλίου περί ψήφισης ή τροποποίησης ΟΠΔ, αναρτάται στη Διαύγεια μαζί με τους Πίνακες Στοχοθεσίας, ως αναπόσπαστο μέρος αυτής. </a:t>
            </a:r>
          </a:p>
          <a:p>
            <a:endParaRPr lang="el-GR" sz="2400" dirty="0" smtClean="0">
              <a:latin typeface="Calibri" pitchFamily="34" charset="0"/>
            </a:endParaRPr>
          </a:p>
          <a:p>
            <a:endParaRPr lang="el-GR" sz="2400" dirty="0" smtClean="0"/>
          </a:p>
          <a:p>
            <a:endParaRPr lang="el-GR" sz="2400" dirty="0">
              <a:latin typeface="Calibri" pitchFamily="34" charset="0"/>
            </a:endParaRPr>
          </a:p>
        </p:txBody>
      </p:sp>
      <p:sp>
        <p:nvSpPr>
          <p:cNvPr id="3" name="2 - Τίτλος"/>
          <p:cNvSpPr>
            <a:spLocks noGrp="1"/>
          </p:cNvSpPr>
          <p:nvPr>
            <p:ph type="title"/>
          </p:nvPr>
        </p:nvSpPr>
        <p:spPr>
          <a:xfrm>
            <a:off x="457200" y="274638"/>
            <a:ext cx="8229600" cy="850106"/>
          </a:xfrm>
        </p:spPr>
        <p:txBody>
          <a:bodyPr>
            <a:normAutofit fontScale="90000"/>
          </a:bodyPr>
          <a:lstStyle/>
          <a:p>
            <a:r>
              <a:rPr lang="el-GR" sz="3100" dirty="0" smtClean="0"/>
              <a:t>Δ. Κατάρτιση,  Ψήφιση &amp; Έγκριση ΟΠΔ</a:t>
            </a: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67544" y="620688"/>
            <a:ext cx="8579296" cy="5400601"/>
          </a:xfrm>
        </p:spPr>
        <p:txBody>
          <a:bodyPr>
            <a:noAutofit/>
          </a:bodyPr>
          <a:lstStyle/>
          <a:p>
            <a:pPr>
              <a:buNone/>
            </a:pPr>
            <a:r>
              <a:rPr lang="el-GR" sz="2400" dirty="0" smtClean="0">
                <a:latin typeface="Calibri" pitchFamily="34" charset="0"/>
              </a:rPr>
              <a:t>Η αρμόδια υπηρεσία της Αποκεντρωμένης Διοίκησης ελέγχει:</a:t>
            </a:r>
          </a:p>
          <a:p>
            <a:r>
              <a:rPr lang="el-GR" sz="2400" dirty="0" smtClean="0">
                <a:latin typeface="Calibri" pitchFamily="34" charset="0"/>
              </a:rPr>
              <a:t>α) </a:t>
            </a:r>
            <a:r>
              <a:rPr lang="el-GR" sz="2400" b="1" dirty="0" smtClean="0">
                <a:latin typeface="Calibri" pitchFamily="34" charset="0"/>
              </a:rPr>
              <a:t>την πληρότητα των νομικών προσώπων</a:t>
            </a:r>
            <a:r>
              <a:rPr lang="el-GR" sz="2400" dirty="0" smtClean="0">
                <a:latin typeface="Calibri" pitchFamily="34" charset="0"/>
              </a:rPr>
              <a:t> του ΟΤΑ που πρέπει να περιέχονται στο ΟΠΔ σύμφωνα με το ΜΦΓΚ, </a:t>
            </a:r>
          </a:p>
          <a:p>
            <a:r>
              <a:rPr lang="el-GR" sz="2400" dirty="0" smtClean="0">
                <a:latin typeface="Calibri" pitchFamily="34" charset="0"/>
              </a:rPr>
              <a:t>β ) την πληρότητα του ΟΠΔ </a:t>
            </a:r>
            <a:r>
              <a:rPr lang="el-GR" sz="2400" b="1" dirty="0" smtClean="0">
                <a:latin typeface="Calibri" pitchFamily="34" charset="0"/>
              </a:rPr>
              <a:t>ως προς τα μέρη</a:t>
            </a:r>
            <a:r>
              <a:rPr lang="el-GR" sz="2400" dirty="0" smtClean="0">
                <a:latin typeface="Calibri" pitchFamily="34" charset="0"/>
              </a:rPr>
              <a:t> που οφείλει να περιέχει,</a:t>
            </a:r>
          </a:p>
          <a:p>
            <a:r>
              <a:rPr lang="el-GR" sz="2400" dirty="0" smtClean="0">
                <a:latin typeface="Calibri" pitchFamily="34" charset="0"/>
              </a:rPr>
              <a:t> γ) την </a:t>
            </a:r>
            <a:r>
              <a:rPr lang="el-GR" sz="2400" b="1" dirty="0" smtClean="0">
                <a:latin typeface="Calibri" pitchFamily="34" charset="0"/>
              </a:rPr>
              <a:t>ακρίβεια των στοιχείων</a:t>
            </a:r>
            <a:r>
              <a:rPr lang="el-GR" sz="2400" dirty="0" smtClean="0">
                <a:latin typeface="Calibri" pitchFamily="34" charset="0"/>
              </a:rPr>
              <a:t> που περιέχουν οι Πίνακες Στοχοθεσίας Οικονομικών Αποτελεσμάτων, σε σχέση με τον ετήσιο προϋπολογισμό του ΟΤΑ και των νομικών του προσώπων,</a:t>
            </a:r>
          </a:p>
          <a:p>
            <a:r>
              <a:rPr lang="el-GR" sz="2400" dirty="0" smtClean="0">
                <a:latin typeface="Calibri" pitchFamily="34" charset="0"/>
              </a:rPr>
              <a:t> δ)την πληρότητα του </a:t>
            </a:r>
            <a:r>
              <a:rPr lang="el-GR" sz="2400" b="1" dirty="0" smtClean="0">
                <a:latin typeface="Calibri" pitchFamily="34" charset="0"/>
              </a:rPr>
              <a:t>περιεχομένου των Πινάκων</a:t>
            </a:r>
            <a:r>
              <a:rPr lang="el-GR" sz="2400" dirty="0" smtClean="0">
                <a:latin typeface="Calibri" pitchFamily="34" charset="0"/>
              </a:rPr>
              <a:t> Στοχοθεσίας οικονομικών αποτελεσμάτων και </a:t>
            </a:r>
          </a:p>
          <a:p>
            <a:r>
              <a:rPr lang="el-GR" sz="2400" dirty="0" smtClean="0">
                <a:latin typeface="Calibri" pitchFamily="34" charset="0"/>
              </a:rPr>
              <a:t>ε) την εν γένει κατάρτιση του ΟΠΔ σύμφωνα με τις διατάξεις της </a:t>
            </a:r>
            <a:r>
              <a:rPr lang="el-GR" sz="2400" dirty="0" err="1" smtClean="0">
                <a:latin typeface="Calibri" pitchFamily="34" charset="0"/>
              </a:rPr>
              <a:t>αριθμ</a:t>
            </a:r>
            <a:r>
              <a:rPr lang="el-GR" sz="2400" dirty="0" smtClean="0">
                <a:latin typeface="Calibri" pitchFamily="34" charset="0"/>
              </a:rPr>
              <a:t>. </a:t>
            </a:r>
            <a:r>
              <a:rPr lang="el-GR" sz="2400" b="1" dirty="0" smtClean="0">
                <a:latin typeface="Calibri" pitchFamily="34" charset="0"/>
              </a:rPr>
              <a:t>7261/2013 ΚΥΑ</a:t>
            </a:r>
            <a:endParaRPr lang="el-GR" sz="2400" dirty="0" smtClean="0">
              <a:latin typeface="Calibri" pitchFamily="34" charset="0"/>
            </a:endParaRPr>
          </a:p>
          <a:p>
            <a:pPr>
              <a:buNone/>
            </a:pPr>
            <a:endParaRPr lang="el-GR" sz="2400" dirty="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332656"/>
            <a:ext cx="8568952" cy="5674635"/>
          </a:xfrm>
        </p:spPr>
        <p:txBody>
          <a:bodyPr>
            <a:normAutofit/>
          </a:bodyPr>
          <a:lstStyle/>
          <a:p>
            <a:r>
              <a:rPr lang="el-GR" sz="2600" dirty="0" smtClean="0">
                <a:latin typeface="Calibri" pitchFamily="34" charset="0"/>
              </a:rPr>
              <a:t>η αναμόρφωση του ΟΠΔ </a:t>
            </a:r>
            <a:r>
              <a:rPr lang="el-GR" sz="2600" u="sng" dirty="0" smtClean="0">
                <a:latin typeface="Calibri" pitchFamily="34" charset="0"/>
              </a:rPr>
              <a:t>γίνεται μία φορά το χρόνο</a:t>
            </a:r>
            <a:r>
              <a:rPr lang="el-GR" sz="2600" dirty="0" smtClean="0">
                <a:latin typeface="Calibri" pitchFamily="34" charset="0"/>
              </a:rPr>
              <a:t>, στο τέλος του πρώτου τριμήνου και μέχρι τέλος Μαΐου ή στο τέλος του δεύτερου τριμήνου και μέχρι τέλος Ιουλίου</a:t>
            </a:r>
          </a:p>
          <a:p>
            <a:r>
              <a:rPr lang="el-GR" sz="2600" dirty="0" smtClean="0">
                <a:latin typeface="Calibri" pitchFamily="34" charset="0"/>
              </a:rPr>
              <a:t>  στην τροποποίηση του ΟΠΔ και προκειμένου να καταστεί ο έλεγχος νομιμότητας πλήρης και ακριβής, κρίνεται απαραίτητη η αποστολή των Στατιστικών Δελτίων του Ιουνίου – εάν πρόκειται για την αναμόρφωση </a:t>
            </a:r>
            <a:r>
              <a:rPr lang="el-GR" sz="2600" dirty="0" err="1" smtClean="0">
                <a:latin typeface="Calibri" pitchFamily="34" charset="0"/>
              </a:rPr>
              <a:t>β΄</a:t>
            </a:r>
            <a:r>
              <a:rPr lang="el-GR" sz="2600" dirty="0" smtClean="0">
                <a:latin typeface="Calibri" pitchFamily="34" charset="0"/>
              </a:rPr>
              <a:t> τριμήνου - ή του μήνα στον οποίο συντελείται τροποποίηση των στοιχείων. Σημειώνουμε ότι δεν προβλέπεται η τροποποίηση του ΟΠΔ </a:t>
            </a:r>
            <a:r>
              <a:rPr lang="el-GR" sz="2600" dirty="0" err="1" smtClean="0">
                <a:latin typeface="Calibri" pitchFamily="34" charset="0"/>
              </a:rPr>
              <a:t>καθ΄</a:t>
            </a:r>
            <a:r>
              <a:rPr lang="el-GR" sz="2600" dirty="0" smtClean="0">
                <a:latin typeface="Calibri" pitchFamily="34" charset="0"/>
              </a:rPr>
              <a:t> όλη τη διάρκεια του έτους ανεξαρτήτως των πραγματοποιούμενων αναμορφώσεων του προϋπολογισμού που λαμβάνουν χώρα μέσα στο οικονομικό έτος. </a:t>
            </a:r>
          </a:p>
          <a:p>
            <a:pPr>
              <a:buNone/>
            </a:pPr>
            <a:endParaRPr lang="el-GR" sz="2400" dirty="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323528" y="1628800"/>
            <a:ext cx="8568952" cy="4378491"/>
          </a:xfrm>
        </p:spPr>
        <p:txBody>
          <a:bodyPr>
            <a:normAutofit/>
          </a:bodyPr>
          <a:lstStyle/>
          <a:p>
            <a:pPr>
              <a:buNone/>
            </a:pPr>
            <a:r>
              <a:rPr lang="el-GR" sz="2400" dirty="0" smtClean="0">
                <a:latin typeface="Calibri" pitchFamily="34" charset="0"/>
              </a:rPr>
              <a:t>Συχνότερα λάθη:</a:t>
            </a:r>
          </a:p>
          <a:p>
            <a:r>
              <a:rPr lang="el-GR" sz="2400" dirty="0" smtClean="0">
                <a:latin typeface="Calibri" pitchFamily="34" charset="0"/>
              </a:rPr>
              <a:t>η αναντιστοιχία των αναγραφόμενων ποσών με τον εγκεκριμένο προϋπολογισμό και ιδίως στην περίπτωση των Νομικών Προσώπων, στα οποία δεν επιβάλλεται η δέουσα προσοχή.</a:t>
            </a:r>
          </a:p>
          <a:p>
            <a:r>
              <a:rPr lang="el-GR" sz="2400" dirty="0" smtClean="0">
                <a:latin typeface="Calibri" pitchFamily="34" charset="0"/>
              </a:rPr>
              <a:t>στην τροποποίηση του ΟΠΔ παρατηρείται συχνά το φαινόμενο να μην συμφωνούν τα στοιχεία της στήλης 11 (στοιχεία εξαμήνου) με τα εκτελεσθέντα στοιχεία του ταμειακού απολογιστικού πίνακα του Δήμου για το Α΄ εξάμηνο του οικονομικού έτους . </a:t>
            </a:r>
            <a:endParaRPr lang="el-GR" sz="2400" dirty="0">
              <a:latin typeface="Calibri" pitchFamily="34" charset="0"/>
            </a:endParaRPr>
          </a:p>
        </p:txBody>
      </p:sp>
      <p:sp>
        <p:nvSpPr>
          <p:cNvPr id="3" name="2 - Τίτλος"/>
          <p:cNvSpPr>
            <a:spLocks noGrp="1"/>
          </p:cNvSpPr>
          <p:nvPr>
            <p:ph type="title"/>
          </p:nvPr>
        </p:nvSpPr>
        <p:spPr>
          <a:xfrm>
            <a:off x="457200" y="274638"/>
            <a:ext cx="8229600" cy="922114"/>
          </a:xfrm>
        </p:spPr>
        <p:txBody>
          <a:bodyPr>
            <a:noAutofit/>
          </a:bodyPr>
          <a:lstStyle/>
          <a:p>
            <a:r>
              <a:rPr lang="el-GR" sz="2400" cap="small" dirty="0" smtClean="0">
                <a:latin typeface="Calibri" pitchFamily="34" charset="0"/>
              </a:rPr>
              <a:t/>
            </a:r>
            <a:br>
              <a:rPr lang="el-GR" sz="2400" cap="small" dirty="0" smtClean="0">
                <a:latin typeface="Calibri" pitchFamily="34" charset="0"/>
              </a:rPr>
            </a:br>
            <a:r>
              <a:rPr lang="el-GR" sz="2400" cap="small" dirty="0" smtClean="0">
                <a:latin typeface="Calibri" pitchFamily="34" charset="0"/>
              </a:rPr>
              <a:t/>
            </a:r>
            <a:br>
              <a:rPr lang="el-GR" sz="2400" cap="small" dirty="0" smtClean="0">
                <a:latin typeface="Calibri" pitchFamily="34" charset="0"/>
              </a:rPr>
            </a:br>
            <a:r>
              <a:rPr lang="el-GR" sz="2800" cap="small" dirty="0" smtClean="0"/>
              <a:t>Ε. </a:t>
            </a:r>
            <a:r>
              <a:rPr lang="el-GR" sz="2800" dirty="0" smtClean="0"/>
              <a:t>Συμπλήρωση Των Πινάκων Στοχοθεσίας  Οικονομικών Αποτελεσμάτων</a:t>
            </a:r>
            <a:r>
              <a:rPr lang="el-GR" sz="2400" dirty="0" smtClean="0">
                <a:latin typeface="Calibri" pitchFamily="34" charset="0"/>
              </a:rPr>
              <a:t/>
            </a:r>
            <a:br>
              <a:rPr lang="el-GR" sz="2400" dirty="0" smtClean="0">
                <a:latin typeface="Calibri" pitchFamily="34" charset="0"/>
              </a:rPr>
            </a:br>
            <a:endParaRPr lang="el-GR" sz="2400" dirty="0">
              <a:latin typeface="Calibr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363</TotalTime>
  <Words>869</Words>
  <Application>Microsoft Office PowerPoint</Application>
  <PresentationFormat>On-screen Show (4:3)</PresentationFormat>
  <Paragraphs>55</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Συγκέντρωση</vt:lpstr>
      <vt:lpstr> </vt:lpstr>
      <vt:lpstr>Α. Βασικό Θεσμικό Πλαίσιο</vt:lpstr>
      <vt:lpstr>Β. Εισαγωγή</vt:lpstr>
      <vt:lpstr>Γ. Ολοκληρωμένο Πλαίσιο Δράσης – ΟΠΔ </vt:lpstr>
      <vt:lpstr>Slide 5</vt:lpstr>
      <vt:lpstr>Δ. Κατάρτιση,  Ψήφιση &amp; Έγκριση ΟΠΔ </vt:lpstr>
      <vt:lpstr>Slide 7</vt:lpstr>
      <vt:lpstr>Slide 8</vt:lpstr>
      <vt:lpstr>  Ε. Συμπλήρωση Των Πινάκων Στοχοθεσίας  Οικονομικών Αποτελεσμάτων </vt:lpstr>
      <vt:lpstr> Στ. Τεκμαρτή Στοχοθεσία -Κυρώσεις   Ο.Τ.Α -Συμμόρφωση </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ANGEL</dc:creator>
  <cp:lastModifiedBy>user</cp:lastModifiedBy>
  <cp:revision>45</cp:revision>
  <dcterms:created xsi:type="dcterms:W3CDTF">2014-11-05T21:21:12Z</dcterms:created>
  <dcterms:modified xsi:type="dcterms:W3CDTF">2014-11-07T10:14:00Z</dcterms:modified>
</cp:coreProperties>
</file>